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Nunito Bold" pitchFamily="2" charset="0"/>
      <p:regular r:id="rId15"/>
      <p:bold r:id="rId16"/>
    </p:embeddedFont>
    <p:embeddedFont>
      <p:font typeface="Public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82" autoAdjust="0"/>
    <p:restoredTop sz="77522" autoAdjust="0"/>
  </p:normalViewPr>
  <p:slideViewPr>
    <p:cSldViewPr>
      <p:cViewPr>
        <p:scale>
          <a:sx n="57" d="100"/>
          <a:sy n="57" d="100"/>
        </p:scale>
        <p:origin x="34" y="-15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a Stollfus" userId="ff5ebd3a-c49a-4a5e-87c2-2f1e8fe1ea57" providerId="ADAL" clId="{F2CF3BBF-49D3-42F3-927C-43523407CE9F}"/>
    <pc:docChg chg="custSel modSld">
      <pc:chgData name="Claira Stollfus" userId="ff5ebd3a-c49a-4a5e-87c2-2f1e8fe1ea57" providerId="ADAL" clId="{F2CF3BBF-49D3-42F3-927C-43523407CE9F}" dt="2024-01-29T17:29:06.398" v="2" actId="13926"/>
      <pc:docMkLst>
        <pc:docMk/>
      </pc:docMkLst>
      <pc:sldChg chg="modSp mod">
        <pc:chgData name="Claira Stollfus" userId="ff5ebd3a-c49a-4a5e-87c2-2f1e8fe1ea57" providerId="ADAL" clId="{F2CF3BBF-49D3-42F3-927C-43523407CE9F}" dt="2024-01-29T17:28:38.576" v="1" actId="3626"/>
        <pc:sldMkLst>
          <pc:docMk/>
          <pc:sldMk cId="0" sldId="258"/>
        </pc:sldMkLst>
        <pc:spChg chg="mod">
          <ac:chgData name="Claira Stollfus" userId="ff5ebd3a-c49a-4a5e-87c2-2f1e8fe1ea57" providerId="ADAL" clId="{F2CF3BBF-49D3-42F3-927C-43523407CE9F}" dt="2024-01-29T17:28:35.914" v="0" actId="3626"/>
          <ac:spMkLst>
            <pc:docMk/>
            <pc:sldMk cId="0" sldId="258"/>
            <ac:spMk id="12" creationId="{00000000-0000-0000-0000-000000000000}"/>
          </ac:spMkLst>
        </pc:spChg>
        <pc:spChg chg="mod">
          <ac:chgData name="Claira Stollfus" userId="ff5ebd3a-c49a-4a5e-87c2-2f1e8fe1ea57" providerId="ADAL" clId="{F2CF3BBF-49D3-42F3-927C-43523407CE9F}" dt="2024-01-29T17:28:38.576" v="1" actId="3626"/>
          <ac:spMkLst>
            <pc:docMk/>
            <pc:sldMk cId="0" sldId="258"/>
            <ac:spMk id="16" creationId="{00000000-0000-0000-0000-000000000000}"/>
          </ac:spMkLst>
        </pc:spChg>
      </pc:sldChg>
      <pc:sldChg chg="modSp mod">
        <pc:chgData name="Claira Stollfus" userId="ff5ebd3a-c49a-4a5e-87c2-2f1e8fe1ea57" providerId="ADAL" clId="{F2CF3BBF-49D3-42F3-927C-43523407CE9F}" dt="2024-01-29T17:29:06.398" v="2" actId="13926"/>
        <pc:sldMkLst>
          <pc:docMk/>
          <pc:sldMk cId="0" sldId="263"/>
        </pc:sldMkLst>
        <pc:spChg chg="mod">
          <ac:chgData name="Claira Stollfus" userId="ff5ebd3a-c49a-4a5e-87c2-2f1e8fe1ea57" providerId="ADAL" clId="{F2CF3BBF-49D3-42F3-927C-43523407CE9F}" dt="2024-01-29T17:29:06.398" v="2" actId="13926"/>
          <ac:spMkLst>
            <pc:docMk/>
            <pc:sldMk cId="0" sldId="263"/>
            <ac:spMk id="2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57152" y="-138238"/>
            <a:ext cx="18802305" cy="10563477"/>
          </a:xfrm>
          <a:custGeom>
            <a:avLst/>
            <a:gdLst/>
            <a:ahLst/>
            <a:cxnLst/>
            <a:rect l="l" t="t" r="r" b="b"/>
            <a:pathLst>
              <a:path w="18802305" h="10563477">
                <a:moveTo>
                  <a:pt x="0" y="0"/>
                </a:moveTo>
                <a:lnTo>
                  <a:pt x="18802304" y="0"/>
                </a:lnTo>
                <a:lnTo>
                  <a:pt x="18802304" y="10563476"/>
                </a:lnTo>
                <a:lnTo>
                  <a:pt x="0" y="105634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7306023"/>
            <a:ext cx="7165363" cy="1952277"/>
            <a:chOff x="0" y="0"/>
            <a:chExt cx="2423839" cy="660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23839" cy="660400"/>
            </a:xfrm>
            <a:custGeom>
              <a:avLst/>
              <a:gdLst/>
              <a:ahLst/>
              <a:cxnLst/>
              <a:rect l="l" t="t" r="r" b="b"/>
              <a:pathLst>
                <a:path w="2423839" h="660400">
                  <a:moveTo>
                    <a:pt x="2299379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99379" y="0"/>
                  </a:lnTo>
                  <a:cubicBezTo>
                    <a:pt x="2367959" y="0"/>
                    <a:pt x="2423839" y="55880"/>
                    <a:pt x="2423839" y="124460"/>
                  </a:cubicBezTo>
                  <a:lnTo>
                    <a:pt x="2423839" y="535940"/>
                  </a:lnTo>
                  <a:cubicBezTo>
                    <a:pt x="2423839" y="604520"/>
                    <a:pt x="2367959" y="660400"/>
                    <a:pt x="2299379" y="660400"/>
                  </a:cubicBezTo>
                  <a:close/>
                </a:path>
              </a:pathLst>
            </a:custGeom>
            <a:solidFill>
              <a:srgbClr val="504D9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72197" y="8068752"/>
            <a:ext cx="426818" cy="426818"/>
            <a:chOff x="0" y="0"/>
            <a:chExt cx="569091" cy="56909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569091" cy="569091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BA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Freeform 8"/>
            <p:cNvSpPr/>
            <p:nvPr/>
          </p:nvSpPr>
          <p:spPr>
            <a:xfrm flipH="1">
              <a:off x="217616" y="173460"/>
              <a:ext cx="133858" cy="222171"/>
            </a:xfrm>
            <a:custGeom>
              <a:avLst/>
              <a:gdLst/>
              <a:ahLst/>
              <a:cxnLst/>
              <a:rect l="l" t="t" r="r" b="b"/>
              <a:pathLst>
                <a:path w="133858" h="222171">
                  <a:moveTo>
                    <a:pt x="133859" y="0"/>
                  </a:moveTo>
                  <a:lnTo>
                    <a:pt x="0" y="0"/>
                  </a:lnTo>
                  <a:lnTo>
                    <a:pt x="0" y="222171"/>
                  </a:lnTo>
                  <a:lnTo>
                    <a:pt x="133859" y="222171"/>
                  </a:lnTo>
                  <a:lnTo>
                    <a:pt x="133859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 rot="-5400000">
            <a:off x="5628360" y="8272724"/>
            <a:ext cx="1952101" cy="0"/>
          </a:xfrm>
          <a:prstGeom prst="line">
            <a:avLst/>
          </a:prstGeom>
          <a:ln w="19050" cap="flat">
            <a:solidFill>
              <a:srgbClr val="5243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0726323" y="0"/>
            <a:ext cx="7561677" cy="10287000"/>
            <a:chOff x="0" y="0"/>
            <a:chExt cx="10082235" cy="1371600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/>
            <a:srcRect l="22434" r="22434"/>
            <a:stretch>
              <a:fillRect/>
            </a:stretch>
          </p:blipFill>
          <p:spPr>
            <a:xfrm>
              <a:off x="0" y="0"/>
              <a:ext cx="10082235" cy="13716000"/>
            </a:xfrm>
            <a:prstGeom prst="rect">
              <a:avLst/>
            </a:prstGeom>
          </p:spPr>
        </p:pic>
      </p:grpSp>
      <p:sp>
        <p:nvSpPr>
          <p:cNvPr id="12" name="Freeform 12"/>
          <p:cNvSpPr/>
          <p:nvPr/>
        </p:nvSpPr>
        <p:spPr>
          <a:xfrm>
            <a:off x="1028700" y="368468"/>
            <a:ext cx="7597166" cy="1899292"/>
          </a:xfrm>
          <a:custGeom>
            <a:avLst/>
            <a:gdLst/>
            <a:ahLst/>
            <a:cxnLst/>
            <a:rect l="l" t="t" r="r" b="b"/>
            <a:pathLst>
              <a:path w="7597166" h="1899292">
                <a:moveTo>
                  <a:pt x="0" y="0"/>
                </a:moveTo>
                <a:lnTo>
                  <a:pt x="7597166" y="0"/>
                </a:lnTo>
                <a:lnTo>
                  <a:pt x="7597166" y="1899291"/>
                </a:lnTo>
                <a:lnTo>
                  <a:pt x="0" y="18992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028700" y="2723141"/>
            <a:ext cx="9031561" cy="4213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99"/>
              </a:lnSpc>
            </a:pPr>
            <a:r>
              <a:rPr lang="en-US" sz="9999">
                <a:solidFill>
                  <a:srgbClr val="FFFFFF"/>
                </a:solidFill>
                <a:latin typeface="Public Sans Bold"/>
              </a:rPr>
              <a:t>HHRAM 2024 </a:t>
            </a:r>
          </a:p>
          <a:p>
            <a:pPr>
              <a:lnSpc>
                <a:spcPts val="11000"/>
              </a:lnSpc>
            </a:pPr>
            <a:r>
              <a:rPr lang="en-US" sz="10000">
                <a:solidFill>
                  <a:srgbClr val="FFFFFF"/>
                </a:solidFill>
                <a:latin typeface="Public Sans Bold"/>
              </a:rPr>
              <a:t>Sponsorship Opportunities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9188" y="7855441"/>
            <a:ext cx="4713549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>
                <a:solidFill>
                  <a:srgbClr val="FFFFFF"/>
                </a:solidFill>
                <a:latin typeface="Nunito"/>
              </a:rPr>
              <a:t>BUSINESS PARTNER PACKAGES AND OPPORTUNITIES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165" y="3655361"/>
            <a:ext cx="6379029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24187D"/>
                </a:solidFill>
                <a:latin typeface="Public Sans Bold"/>
              </a:rPr>
              <a:t>Membership Packages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08676" y="5670755"/>
            <a:ext cx="10316466" cy="2876160"/>
            <a:chOff x="0" y="0"/>
            <a:chExt cx="13755287" cy="383488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3755287" cy="3834880"/>
              <a:chOff x="0" y="0"/>
              <a:chExt cx="2958615" cy="8248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58615" cy="824842"/>
              </a:xfrm>
              <a:custGeom>
                <a:avLst/>
                <a:gdLst/>
                <a:ahLst/>
                <a:cxnLst/>
                <a:rect l="l" t="t" r="r" b="b"/>
                <a:pathLst>
                  <a:path w="2958615" h="824842">
                    <a:moveTo>
                      <a:pt x="2834155" y="824841"/>
                    </a:moveTo>
                    <a:lnTo>
                      <a:pt x="124460" y="824841"/>
                    </a:lnTo>
                    <a:cubicBezTo>
                      <a:pt x="55880" y="824841"/>
                      <a:pt x="0" y="768962"/>
                      <a:pt x="0" y="700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34155" y="0"/>
                    </a:lnTo>
                    <a:cubicBezTo>
                      <a:pt x="2902735" y="0"/>
                      <a:pt x="2958615" y="55880"/>
                      <a:pt x="2958615" y="124460"/>
                    </a:cubicBezTo>
                    <a:lnTo>
                      <a:pt x="2958615" y="700382"/>
                    </a:lnTo>
                    <a:cubicBezTo>
                      <a:pt x="2958615" y="768962"/>
                      <a:pt x="2902735" y="824842"/>
                      <a:pt x="2834155" y="824842"/>
                    </a:cubicBezTo>
                    <a:close/>
                  </a:path>
                </a:pathLst>
              </a:custGeom>
              <a:solidFill>
                <a:srgbClr val="16197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910439" y="674948"/>
              <a:ext cx="3869647" cy="24468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80"/>
                </a:lnSpc>
              </a:pPr>
              <a:r>
                <a:rPr lang="en-US" sz="2830">
                  <a:solidFill>
                    <a:srgbClr val="FFFFFF"/>
                  </a:solidFill>
                  <a:latin typeface="Public Sans Bold"/>
                </a:rPr>
                <a:t>ANNUAL ELEVATED SPONSOR MEMBERSHIP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6300286" y="1451986"/>
              <a:ext cx="4252422" cy="9118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123">
                  <a:solidFill>
                    <a:srgbClr val="FFFFFF"/>
                  </a:solidFill>
                  <a:latin typeface="Nunito"/>
                </a:rPr>
                <a:t>Get more out of your membership!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627265" y="1674651"/>
              <a:ext cx="653331" cy="457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en-US" sz="2123">
                  <a:solidFill>
                    <a:srgbClr val="58BA25"/>
                  </a:solidFill>
                  <a:latin typeface="Public Sans Bold"/>
                </a:rPr>
                <a:t>02</a:t>
              </a:r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11292530" y="0"/>
              <a:ext cx="0" cy="3834880"/>
            </a:xfrm>
            <a:prstGeom prst="line">
              <a:avLst/>
            </a:prstGeom>
            <a:ln w="32684" cap="rnd">
              <a:solidFill>
                <a:srgbClr val="5243C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12096011" y="1581811"/>
              <a:ext cx="671258" cy="671258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BA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12"/>
            <p:cNvSpPr/>
            <p:nvPr/>
          </p:nvSpPr>
          <p:spPr>
            <a:xfrm flipH="1">
              <a:off x="12352695" y="1786411"/>
              <a:ext cx="157889" cy="262057"/>
            </a:xfrm>
            <a:custGeom>
              <a:avLst/>
              <a:gdLst/>
              <a:ahLst/>
              <a:cxnLst/>
              <a:rect l="l" t="t" r="r" b="b"/>
              <a:pathLst>
                <a:path w="157889" h="262057">
                  <a:moveTo>
                    <a:pt x="157890" y="0"/>
                  </a:moveTo>
                  <a:lnTo>
                    <a:pt x="0" y="0"/>
                  </a:lnTo>
                  <a:lnTo>
                    <a:pt x="0" y="262057"/>
                  </a:lnTo>
                  <a:lnTo>
                    <a:pt x="157890" y="262057"/>
                  </a:lnTo>
                  <a:lnTo>
                    <a:pt x="15789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708676" y="1740085"/>
            <a:ext cx="10316466" cy="2876160"/>
            <a:chOff x="0" y="0"/>
            <a:chExt cx="2958615" cy="82484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58615" cy="824842"/>
            </a:xfrm>
            <a:custGeom>
              <a:avLst/>
              <a:gdLst/>
              <a:ahLst/>
              <a:cxnLst/>
              <a:rect l="l" t="t" r="r" b="b"/>
              <a:pathLst>
                <a:path w="2958615" h="824842">
                  <a:moveTo>
                    <a:pt x="2834155" y="824841"/>
                  </a:moveTo>
                  <a:lnTo>
                    <a:pt x="124460" y="824841"/>
                  </a:lnTo>
                  <a:cubicBezTo>
                    <a:pt x="55880" y="824841"/>
                    <a:pt x="0" y="768962"/>
                    <a:pt x="0" y="70038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34155" y="0"/>
                  </a:lnTo>
                  <a:cubicBezTo>
                    <a:pt x="2902735" y="0"/>
                    <a:pt x="2958615" y="55880"/>
                    <a:pt x="2958615" y="124460"/>
                  </a:cubicBezTo>
                  <a:lnTo>
                    <a:pt x="2958615" y="700382"/>
                  </a:lnTo>
                  <a:cubicBezTo>
                    <a:pt x="2958615" y="768962"/>
                    <a:pt x="2902735" y="824842"/>
                    <a:pt x="2834155" y="824842"/>
                  </a:cubicBezTo>
                  <a:close/>
                </a:path>
              </a:pathLst>
            </a:custGeom>
            <a:solidFill>
              <a:srgbClr val="16197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141505" y="2467088"/>
            <a:ext cx="2902235" cy="138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80"/>
              </a:lnSpc>
            </a:pPr>
            <a:r>
              <a:rPr lang="en-US" sz="2830">
                <a:solidFill>
                  <a:srgbClr val="FFFFFF"/>
                </a:solidFill>
                <a:latin typeface="Public Sans Bold"/>
              </a:rPr>
              <a:t>ANNUAL SPONSOR MEMBERSHIP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33890" y="2824312"/>
            <a:ext cx="3189317" cy="68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123">
                <a:solidFill>
                  <a:srgbClr val="FFFFFF"/>
                </a:solidFill>
                <a:latin typeface="Nunito"/>
              </a:rPr>
              <a:t>Gain access to conference sponsorship!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79125" y="2988929"/>
            <a:ext cx="489998" cy="349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123">
                <a:solidFill>
                  <a:srgbClr val="58BA25"/>
                </a:solidFill>
                <a:latin typeface="Public Sans Bold"/>
              </a:rPr>
              <a:t>01</a:t>
            </a:r>
          </a:p>
        </p:txBody>
      </p:sp>
      <p:sp>
        <p:nvSpPr>
          <p:cNvPr id="18" name="AutoShape 18"/>
          <p:cNvSpPr/>
          <p:nvPr/>
        </p:nvSpPr>
        <p:spPr>
          <a:xfrm flipV="1">
            <a:off x="16178073" y="1740085"/>
            <a:ext cx="0" cy="2876160"/>
          </a:xfrm>
          <a:prstGeom prst="line">
            <a:avLst/>
          </a:prstGeom>
          <a:ln w="28575" cap="rnd">
            <a:solidFill>
              <a:srgbClr val="5243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16780684" y="2926443"/>
            <a:ext cx="503444" cy="503444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8BA25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Freeform 21"/>
          <p:cNvSpPr/>
          <p:nvPr/>
        </p:nvSpPr>
        <p:spPr>
          <a:xfrm flipH="1">
            <a:off x="16973197" y="3079893"/>
            <a:ext cx="118417" cy="196543"/>
          </a:xfrm>
          <a:custGeom>
            <a:avLst/>
            <a:gdLst/>
            <a:ahLst/>
            <a:cxnLst/>
            <a:rect l="l" t="t" r="r" b="b"/>
            <a:pathLst>
              <a:path w="118417" h="196543">
                <a:moveTo>
                  <a:pt x="118417" y="0"/>
                </a:moveTo>
                <a:lnTo>
                  <a:pt x="0" y="0"/>
                </a:lnTo>
                <a:lnTo>
                  <a:pt x="0" y="196543"/>
                </a:lnTo>
                <a:lnTo>
                  <a:pt x="118417" y="196543"/>
                </a:lnTo>
                <a:lnTo>
                  <a:pt x="11841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550165" y="6337426"/>
            <a:ext cx="6223258" cy="1495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23"/>
              </a:lnSpc>
            </a:pPr>
            <a:r>
              <a:rPr lang="en-US" sz="3018">
                <a:solidFill>
                  <a:srgbClr val="58BA25"/>
                </a:solidFill>
                <a:latin typeface="Public Sans Bold"/>
              </a:rPr>
              <a:t>YOU MUST BE A HHRAM MEMBER TO SIGN UP FOR SPONSORSHIP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5889" y="-302463"/>
            <a:ext cx="18719777" cy="3821238"/>
          </a:xfrm>
          <a:custGeom>
            <a:avLst/>
            <a:gdLst/>
            <a:ahLst/>
            <a:cxnLst/>
            <a:rect l="l" t="t" r="r" b="b"/>
            <a:pathLst>
              <a:path w="18719777" h="3821238">
                <a:moveTo>
                  <a:pt x="0" y="0"/>
                </a:moveTo>
                <a:lnTo>
                  <a:pt x="18719778" y="0"/>
                </a:lnTo>
                <a:lnTo>
                  <a:pt x="18719778" y="3821238"/>
                </a:lnTo>
                <a:lnTo>
                  <a:pt x="0" y="3821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40" b="-17644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428737"/>
            <a:ext cx="13855636" cy="2645616"/>
            <a:chOff x="0" y="0"/>
            <a:chExt cx="18474182" cy="3527487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"/>
              <a:ext cx="18474182" cy="2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FFFFFF"/>
                  </a:solidFill>
                  <a:latin typeface="Public Sans Bold"/>
                </a:rPr>
                <a:t>MEMBERSHIP PACKAGES AND BENEFITS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79787"/>
              <a:ext cx="18474182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FFFFFF"/>
                  </a:solidFill>
                  <a:latin typeface="Nunito Bold"/>
                </a:rPr>
                <a:t>You must be a HHRAM member to register for sponsorship</a:t>
              </a:r>
            </a:p>
          </p:txBody>
        </p:sp>
      </p:grpSp>
      <p:sp>
        <p:nvSpPr>
          <p:cNvPr id="6" name="AutoShape 6"/>
          <p:cNvSpPr/>
          <p:nvPr/>
        </p:nvSpPr>
        <p:spPr>
          <a:xfrm>
            <a:off x="1028700" y="5453671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28700" y="6407210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028700" y="7360748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AutoShape 9"/>
          <p:cNvSpPr/>
          <p:nvPr/>
        </p:nvSpPr>
        <p:spPr>
          <a:xfrm>
            <a:off x="1028700" y="8314287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8700" y="5724708"/>
            <a:ext cx="631112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ABILITY TO SPONSOR CONFERENCES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6466467"/>
            <a:ext cx="717163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ONE CUSTOM WEBINAR / SEMINAR FOR HHRAM MEMBERS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7624792"/>
            <a:ext cx="717163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 dirty="0">
                <a:solidFill>
                  <a:srgbClr val="191919"/>
                </a:solidFill>
                <a:latin typeface="Nunito"/>
              </a:rPr>
              <a:t>LOGO IN HHRAM NEWSLETTERS (2 PER YEAR)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4293552"/>
            <a:ext cx="5603102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PLAN OPTIONS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17070" y="3877576"/>
            <a:ext cx="2748144" cy="117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CONSULTANT MEMBERSHIP $250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10265" y="3707765"/>
            <a:ext cx="2748144" cy="156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ELEVATED CONSULTANT MEMBERSHIP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$1,000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578331"/>
            <a:ext cx="560310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 dirty="0">
                <a:solidFill>
                  <a:srgbClr val="191919"/>
                </a:solidFill>
                <a:latin typeface="Nunito"/>
              </a:rPr>
              <a:t>LOGO ON HHRAM WEBSITE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028700" y="9267825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459171" y="5795977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5" y="0"/>
                </a:lnTo>
                <a:lnTo>
                  <a:pt x="425165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0179270" y="5753283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460592" y="6750110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4460592" y="7703648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459171" y="8628813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15889" y="-302463"/>
            <a:ext cx="18719777" cy="3821238"/>
          </a:xfrm>
          <a:custGeom>
            <a:avLst/>
            <a:gdLst/>
            <a:ahLst/>
            <a:cxnLst/>
            <a:rect l="l" t="t" r="r" b="b"/>
            <a:pathLst>
              <a:path w="18719777" h="3821238">
                <a:moveTo>
                  <a:pt x="0" y="0"/>
                </a:moveTo>
                <a:lnTo>
                  <a:pt x="18719778" y="0"/>
                </a:lnTo>
                <a:lnTo>
                  <a:pt x="18719778" y="3821238"/>
                </a:lnTo>
                <a:lnTo>
                  <a:pt x="0" y="3821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40" b="-1764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588577"/>
            <a:ext cx="1385563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028700" y="5453671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1028700" y="6407210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8700" y="7360748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28700" y="8314287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028700" y="5519921"/>
            <a:ext cx="6927818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ABILITY TO SUBMIT EDUCATIONAL CONTENT FOR HHRAM NEWSLETTERS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6671254"/>
            <a:ext cx="6927818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EMAIL LIST ACCESS TO HHRAM MEMBERS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7624792"/>
            <a:ext cx="6927818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PROMOTION ON HHRAM SOCIAL MEDIA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293552"/>
            <a:ext cx="5603102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PLAN OPTIONS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17070" y="3877576"/>
            <a:ext cx="2748144" cy="1179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CONSULTANT MEMBERSHIP $250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10265" y="3707765"/>
            <a:ext cx="2748144" cy="1569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ELEVATED CONSULTANT MEMBERSHIP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$1000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8373543"/>
            <a:ext cx="56031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ADVERTISEMENT IN HHRAM CONFERENCE PROGRAM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28700" y="9267825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4459171" y="5795977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5" y="0"/>
                </a:lnTo>
                <a:lnTo>
                  <a:pt x="425165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4460592" y="6750110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4460592" y="7703648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460592" y="8600037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028700" y="357299"/>
            <a:ext cx="13855636" cy="2645616"/>
            <a:chOff x="0" y="0"/>
            <a:chExt cx="18474182" cy="3527487"/>
          </a:xfrm>
        </p:grpSpPr>
        <p:sp>
          <p:nvSpPr>
            <p:cNvPr id="21" name="TextBox 21"/>
            <p:cNvSpPr txBox="1"/>
            <p:nvPr/>
          </p:nvSpPr>
          <p:spPr>
            <a:xfrm>
              <a:off x="0" y="-19050"/>
              <a:ext cx="18474182" cy="2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6000">
                  <a:solidFill>
                    <a:srgbClr val="FFFFFF"/>
                  </a:solidFill>
                  <a:latin typeface="Public Sans Bold"/>
                </a:rPr>
                <a:t>MEMBERSHIP PACKAGES AND BENEFITS (CONTINUED)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879787"/>
              <a:ext cx="18474182" cy="647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sz="3200">
                  <a:solidFill>
                    <a:srgbClr val="FFFFFF"/>
                  </a:solidFill>
                  <a:latin typeface="Nunito Bold"/>
                </a:rPr>
                <a:t>You must be a HHRAM member to register for sponsorship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005405"/>
            <a:ext cx="6379029" cy="3676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>
                <a:solidFill>
                  <a:srgbClr val="24187D"/>
                </a:solidFill>
                <a:latin typeface="Public Sans Bold"/>
              </a:rPr>
              <a:t>Conference Sponsorship Packages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984488" y="330953"/>
            <a:ext cx="8012023" cy="2233697"/>
            <a:chOff x="0" y="0"/>
            <a:chExt cx="10682698" cy="2978263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682698" cy="2978263"/>
              <a:chOff x="0" y="0"/>
              <a:chExt cx="2958615" cy="8248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958615" cy="824842"/>
              </a:xfrm>
              <a:custGeom>
                <a:avLst/>
                <a:gdLst/>
                <a:ahLst/>
                <a:cxnLst/>
                <a:rect l="l" t="t" r="r" b="b"/>
                <a:pathLst>
                  <a:path w="2958615" h="824842">
                    <a:moveTo>
                      <a:pt x="2834155" y="824841"/>
                    </a:moveTo>
                    <a:lnTo>
                      <a:pt x="124460" y="824841"/>
                    </a:lnTo>
                    <a:cubicBezTo>
                      <a:pt x="55880" y="824841"/>
                      <a:pt x="0" y="768962"/>
                      <a:pt x="0" y="700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34155" y="0"/>
                    </a:lnTo>
                    <a:cubicBezTo>
                      <a:pt x="2902735" y="0"/>
                      <a:pt x="2958615" y="55880"/>
                      <a:pt x="2958615" y="124460"/>
                    </a:cubicBezTo>
                    <a:lnTo>
                      <a:pt x="2958615" y="700382"/>
                    </a:lnTo>
                    <a:cubicBezTo>
                      <a:pt x="2958615" y="768962"/>
                      <a:pt x="2902735" y="824842"/>
                      <a:pt x="2834155" y="824842"/>
                    </a:cubicBezTo>
                    <a:close/>
                  </a:path>
                </a:pathLst>
              </a:custGeom>
              <a:solidFill>
                <a:srgbClr val="16197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1483694" y="1231152"/>
              <a:ext cx="3005264" cy="47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8"/>
                </a:lnSpc>
              </a:pPr>
              <a:r>
                <a:rPr lang="en-US" sz="2198">
                  <a:solidFill>
                    <a:srgbClr val="FFFFFF"/>
                  </a:solidFill>
                  <a:latin typeface="Public Sans Bold"/>
                </a:rPr>
                <a:t>BRONZE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892958" y="1303717"/>
              <a:ext cx="3302537" cy="3517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3"/>
                </a:lnSpc>
              </a:pPr>
              <a:r>
                <a:rPr lang="en-US" sz="1648">
                  <a:solidFill>
                    <a:srgbClr val="FFFFFF"/>
                  </a:solidFill>
                  <a:latin typeface="Nunito"/>
                </a:rPr>
                <a:t>$2000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87149" y="1294192"/>
              <a:ext cx="507393" cy="361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3"/>
                </a:lnSpc>
              </a:pPr>
              <a:r>
                <a:rPr lang="en-US" sz="1648">
                  <a:solidFill>
                    <a:srgbClr val="58BA25"/>
                  </a:solidFill>
                  <a:latin typeface="Public Sans Bold"/>
                </a:rPr>
                <a:t>01</a:t>
              </a:r>
            </a:p>
          </p:txBody>
        </p:sp>
        <p:sp>
          <p:nvSpPr>
            <p:cNvPr id="9" name="AutoShape 9"/>
            <p:cNvSpPr/>
            <p:nvPr/>
          </p:nvSpPr>
          <p:spPr>
            <a:xfrm flipV="1">
              <a:off x="8770059" y="0"/>
              <a:ext cx="0" cy="2978263"/>
            </a:xfrm>
            <a:prstGeom prst="line">
              <a:avLst/>
            </a:prstGeom>
            <a:ln w="23268" cap="rnd">
              <a:solidFill>
                <a:srgbClr val="16197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9394062" y="1228473"/>
              <a:ext cx="521316" cy="521316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BA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Freeform 12"/>
            <p:cNvSpPr/>
            <p:nvPr/>
          </p:nvSpPr>
          <p:spPr>
            <a:xfrm flipH="1">
              <a:off x="9593410" y="1387371"/>
              <a:ext cx="122621" cy="203520"/>
            </a:xfrm>
            <a:custGeom>
              <a:avLst/>
              <a:gdLst/>
              <a:ahLst/>
              <a:cxnLst/>
              <a:rect l="l" t="t" r="r" b="b"/>
              <a:pathLst>
                <a:path w="122621" h="203520">
                  <a:moveTo>
                    <a:pt x="122621" y="0"/>
                  </a:moveTo>
                  <a:lnTo>
                    <a:pt x="0" y="0"/>
                  </a:lnTo>
                  <a:lnTo>
                    <a:pt x="0" y="203520"/>
                  </a:lnTo>
                  <a:lnTo>
                    <a:pt x="122621" y="203520"/>
                  </a:lnTo>
                  <a:lnTo>
                    <a:pt x="12262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979102" y="2793250"/>
            <a:ext cx="8017410" cy="2235199"/>
            <a:chOff x="0" y="0"/>
            <a:chExt cx="10689881" cy="2980265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0689881" cy="2980265"/>
              <a:chOff x="0" y="0"/>
              <a:chExt cx="2958615" cy="824841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958615" cy="824842"/>
              </a:xfrm>
              <a:custGeom>
                <a:avLst/>
                <a:gdLst/>
                <a:ahLst/>
                <a:cxnLst/>
                <a:rect l="l" t="t" r="r" b="b"/>
                <a:pathLst>
                  <a:path w="2958615" h="824842">
                    <a:moveTo>
                      <a:pt x="2834155" y="824841"/>
                    </a:moveTo>
                    <a:lnTo>
                      <a:pt x="124460" y="824841"/>
                    </a:lnTo>
                    <a:cubicBezTo>
                      <a:pt x="55880" y="824841"/>
                      <a:pt x="0" y="768962"/>
                      <a:pt x="0" y="700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34155" y="0"/>
                    </a:lnTo>
                    <a:cubicBezTo>
                      <a:pt x="2902735" y="0"/>
                      <a:pt x="2958615" y="55880"/>
                      <a:pt x="2958615" y="124460"/>
                    </a:cubicBezTo>
                    <a:lnTo>
                      <a:pt x="2958615" y="700382"/>
                    </a:lnTo>
                    <a:cubicBezTo>
                      <a:pt x="2958615" y="768962"/>
                      <a:pt x="2902735" y="824842"/>
                      <a:pt x="2834155" y="824842"/>
                    </a:cubicBezTo>
                    <a:close/>
                  </a:path>
                </a:pathLst>
              </a:custGeom>
              <a:solidFill>
                <a:srgbClr val="16197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84692" y="1232005"/>
              <a:ext cx="3007285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Public Sans Bold"/>
                </a:rPr>
                <a:t>SILVER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896248" y="1304607"/>
              <a:ext cx="3304757" cy="352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649">
                  <a:solidFill>
                    <a:srgbClr val="FFFFFF"/>
                  </a:solidFill>
                  <a:latin typeface="Nunito"/>
                </a:rPr>
                <a:t>$2500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487477" y="1295082"/>
              <a:ext cx="507734" cy="36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649">
                  <a:solidFill>
                    <a:srgbClr val="58BA25"/>
                  </a:solidFill>
                  <a:latin typeface="Public Sans Bold"/>
                </a:rPr>
                <a:t>02</a:t>
              </a:r>
            </a:p>
          </p:txBody>
        </p:sp>
        <p:sp>
          <p:nvSpPr>
            <p:cNvPr id="19" name="AutoShape 19"/>
            <p:cNvSpPr/>
            <p:nvPr/>
          </p:nvSpPr>
          <p:spPr>
            <a:xfrm flipV="1">
              <a:off x="8775956" y="0"/>
              <a:ext cx="0" cy="2980265"/>
            </a:xfrm>
            <a:prstGeom prst="line">
              <a:avLst/>
            </a:prstGeom>
            <a:ln w="23283" cap="rnd">
              <a:solidFill>
                <a:srgbClr val="5243C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20"/>
            <p:cNvGrpSpPr/>
            <p:nvPr/>
          </p:nvGrpSpPr>
          <p:grpSpPr>
            <a:xfrm>
              <a:off x="9400379" y="1229299"/>
              <a:ext cx="521666" cy="521666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BA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9599860" y="1388304"/>
              <a:ext cx="122703" cy="203657"/>
            </a:xfrm>
            <a:custGeom>
              <a:avLst/>
              <a:gdLst/>
              <a:ahLst/>
              <a:cxnLst/>
              <a:rect l="l" t="t" r="r" b="b"/>
              <a:pathLst>
                <a:path w="122703" h="203657">
                  <a:moveTo>
                    <a:pt x="122703" y="0"/>
                  </a:moveTo>
                  <a:lnTo>
                    <a:pt x="0" y="0"/>
                  </a:lnTo>
                  <a:lnTo>
                    <a:pt x="0" y="203657"/>
                  </a:lnTo>
                  <a:lnTo>
                    <a:pt x="122703" y="203657"/>
                  </a:lnTo>
                  <a:lnTo>
                    <a:pt x="1227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979102" y="5257049"/>
            <a:ext cx="8017410" cy="2235199"/>
            <a:chOff x="0" y="0"/>
            <a:chExt cx="10689881" cy="298026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10689881" cy="2980265"/>
              <a:chOff x="0" y="0"/>
              <a:chExt cx="2958615" cy="824841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958615" cy="824842"/>
              </a:xfrm>
              <a:custGeom>
                <a:avLst/>
                <a:gdLst/>
                <a:ahLst/>
                <a:cxnLst/>
                <a:rect l="l" t="t" r="r" b="b"/>
                <a:pathLst>
                  <a:path w="2958615" h="824842">
                    <a:moveTo>
                      <a:pt x="2834155" y="824841"/>
                    </a:moveTo>
                    <a:lnTo>
                      <a:pt x="124460" y="824841"/>
                    </a:lnTo>
                    <a:cubicBezTo>
                      <a:pt x="55880" y="824841"/>
                      <a:pt x="0" y="768962"/>
                      <a:pt x="0" y="700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34155" y="0"/>
                    </a:lnTo>
                    <a:cubicBezTo>
                      <a:pt x="2902735" y="0"/>
                      <a:pt x="2958615" y="55880"/>
                      <a:pt x="2958615" y="124460"/>
                    </a:cubicBezTo>
                    <a:lnTo>
                      <a:pt x="2958615" y="700382"/>
                    </a:lnTo>
                    <a:cubicBezTo>
                      <a:pt x="2958615" y="768962"/>
                      <a:pt x="2902735" y="824842"/>
                      <a:pt x="2834155" y="824842"/>
                    </a:cubicBezTo>
                    <a:close/>
                  </a:path>
                </a:pathLst>
              </a:custGeom>
              <a:solidFill>
                <a:srgbClr val="16197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6"/>
            <p:cNvSpPr txBox="1"/>
            <p:nvPr/>
          </p:nvSpPr>
          <p:spPr>
            <a:xfrm>
              <a:off x="1484692" y="1232005"/>
              <a:ext cx="3007285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Public Sans Bold"/>
                </a:rPr>
                <a:t>GOLD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4896248" y="1304607"/>
              <a:ext cx="3304757" cy="352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649">
                  <a:solidFill>
                    <a:srgbClr val="FFFFFF"/>
                  </a:solidFill>
                  <a:latin typeface="Nunito"/>
                </a:rPr>
                <a:t>$3000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487477" y="1295082"/>
              <a:ext cx="507734" cy="36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649">
                  <a:solidFill>
                    <a:srgbClr val="58BA25"/>
                  </a:solidFill>
                  <a:latin typeface="Public Sans Bold"/>
                </a:rPr>
                <a:t>03</a:t>
              </a:r>
            </a:p>
          </p:txBody>
        </p:sp>
        <p:sp>
          <p:nvSpPr>
            <p:cNvPr id="29" name="AutoShape 29"/>
            <p:cNvSpPr/>
            <p:nvPr/>
          </p:nvSpPr>
          <p:spPr>
            <a:xfrm flipV="1">
              <a:off x="8775956" y="0"/>
              <a:ext cx="0" cy="2980265"/>
            </a:xfrm>
            <a:prstGeom prst="line">
              <a:avLst/>
            </a:prstGeom>
            <a:ln w="23283" cap="rnd">
              <a:solidFill>
                <a:srgbClr val="5243C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30"/>
            <p:cNvGrpSpPr/>
            <p:nvPr/>
          </p:nvGrpSpPr>
          <p:grpSpPr>
            <a:xfrm>
              <a:off x="9400379" y="1229299"/>
              <a:ext cx="521666" cy="521666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BA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Freeform 32"/>
            <p:cNvSpPr/>
            <p:nvPr/>
          </p:nvSpPr>
          <p:spPr>
            <a:xfrm flipH="1">
              <a:off x="9599860" y="1388304"/>
              <a:ext cx="122703" cy="203657"/>
            </a:xfrm>
            <a:custGeom>
              <a:avLst/>
              <a:gdLst/>
              <a:ahLst/>
              <a:cxnLst/>
              <a:rect l="l" t="t" r="r" b="b"/>
              <a:pathLst>
                <a:path w="122703" h="203657">
                  <a:moveTo>
                    <a:pt x="122703" y="0"/>
                  </a:moveTo>
                  <a:lnTo>
                    <a:pt x="0" y="0"/>
                  </a:lnTo>
                  <a:lnTo>
                    <a:pt x="0" y="203657"/>
                  </a:lnTo>
                  <a:lnTo>
                    <a:pt x="122703" y="203657"/>
                  </a:lnTo>
                  <a:lnTo>
                    <a:pt x="1227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979102" y="7720848"/>
            <a:ext cx="8017410" cy="2235199"/>
            <a:chOff x="0" y="0"/>
            <a:chExt cx="10689881" cy="2980265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10689881" cy="2980265"/>
              <a:chOff x="0" y="0"/>
              <a:chExt cx="2958615" cy="824841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958615" cy="824842"/>
              </a:xfrm>
              <a:custGeom>
                <a:avLst/>
                <a:gdLst/>
                <a:ahLst/>
                <a:cxnLst/>
                <a:rect l="l" t="t" r="r" b="b"/>
                <a:pathLst>
                  <a:path w="2958615" h="824842">
                    <a:moveTo>
                      <a:pt x="2834155" y="824841"/>
                    </a:moveTo>
                    <a:lnTo>
                      <a:pt x="124460" y="824841"/>
                    </a:lnTo>
                    <a:cubicBezTo>
                      <a:pt x="55880" y="824841"/>
                      <a:pt x="0" y="768962"/>
                      <a:pt x="0" y="70038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834155" y="0"/>
                    </a:lnTo>
                    <a:cubicBezTo>
                      <a:pt x="2902735" y="0"/>
                      <a:pt x="2958615" y="55880"/>
                      <a:pt x="2958615" y="124460"/>
                    </a:cubicBezTo>
                    <a:lnTo>
                      <a:pt x="2958615" y="700382"/>
                    </a:lnTo>
                    <a:cubicBezTo>
                      <a:pt x="2958615" y="768962"/>
                      <a:pt x="2902735" y="824842"/>
                      <a:pt x="2834155" y="824842"/>
                    </a:cubicBezTo>
                    <a:close/>
                  </a:path>
                </a:pathLst>
              </a:custGeom>
              <a:solidFill>
                <a:srgbClr val="16197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484692" y="1232005"/>
              <a:ext cx="3007285" cy="4781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59"/>
                </a:lnSpc>
              </a:pPr>
              <a:r>
                <a:rPr lang="en-US" sz="2199">
                  <a:solidFill>
                    <a:srgbClr val="FFFFFF"/>
                  </a:solidFill>
                  <a:latin typeface="Public Sans Bold"/>
                </a:rPr>
                <a:t>PLATINUM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4896248" y="1304607"/>
              <a:ext cx="3304757" cy="352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649">
                  <a:solidFill>
                    <a:srgbClr val="FFFFFF"/>
                  </a:solidFill>
                  <a:latin typeface="Nunito"/>
                </a:rPr>
                <a:t>$3500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487477" y="1295082"/>
              <a:ext cx="507734" cy="36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4"/>
                </a:lnSpc>
              </a:pPr>
              <a:r>
                <a:rPr lang="en-US" sz="1649">
                  <a:solidFill>
                    <a:srgbClr val="58BA25"/>
                  </a:solidFill>
                  <a:latin typeface="Public Sans Bold"/>
                </a:rPr>
                <a:t>04</a:t>
              </a:r>
            </a:p>
          </p:txBody>
        </p:sp>
        <p:sp>
          <p:nvSpPr>
            <p:cNvPr id="39" name="AutoShape 39"/>
            <p:cNvSpPr/>
            <p:nvPr/>
          </p:nvSpPr>
          <p:spPr>
            <a:xfrm flipV="1">
              <a:off x="8775956" y="0"/>
              <a:ext cx="0" cy="2980265"/>
            </a:xfrm>
            <a:prstGeom prst="line">
              <a:avLst/>
            </a:prstGeom>
            <a:ln w="23283" cap="rnd">
              <a:solidFill>
                <a:srgbClr val="5243C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40"/>
            <p:cNvGrpSpPr/>
            <p:nvPr/>
          </p:nvGrpSpPr>
          <p:grpSpPr>
            <a:xfrm>
              <a:off x="9400379" y="1229299"/>
              <a:ext cx="521666" cy="521666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8BA25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" name="Freeform 42"/>
            <p:cNvSpPr/>
            <p:nvPr/>
          </p:nvSpPr>
          <p:spPr>
            <a:xfrm flipH="1">
              <a:off x="9599860" y="1388304"/>
              <a:ext cx="122703" cy="203657"/>
            </a:xfrm>
            <a:custGeom>
              <a:avLst/>
              <a:gdLst/>
              <a:ahLst/>
              <a:cxnLst/>
              <a:rect l="l" t="t" r="r" b="b"/>
              <a:pathLst>
                <a:path w="122703" h="203657">
                  <a:moveTo>
                    <a:pt x="122703" y="0"/>
                  </a:moveTo>
                  <a:lnTo>
                    <a:pt x="0" y="0"/>
                  </a:lnTo>
                  <a:lnTo>
                    <a:pt x="0" y="203657"/>
                  </a:lnTo>
                  <a:lnTo>
                    <a:pt x="122703" y="203657"/>
                  </a:lnTo>
                  <a:lnTo>
                    <a:pt x="1227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2819" y="0"/>
            <a:ext cx="18719777" cy="3821238"/>
          </a:xfrm>
          <a:custGeom>
            <a:avLst/>
            <a:gdLst/>
            <a:ahLst/>
            <a:cxnLst/>
            <a:rect l="l" t="t" r="r" b="b"/>
            <a:pathLst>
              <a:path w="18719777" h="3821238">
                <a:moveTo>
                  <a:pt x="0" y="0"/>
                </a:moveTo>
                <a:lnTo>
                  <a:pt x="18719777" y="0"/>
                </a:lnTo>
                <a:lnTo>
                  <a:pt x="18719777" y="3821238"/>
                </a:lnTo>
                <a:lnTo>
                  <a:pt x="0" y="3821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40" b="-1764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78691"/>
            <a:ext cx="13855636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Public Sans Bold"/>
              </a:rPr>
              <a:t>CONFERENCE SPONSORSHIP PACKAGES AND BENEFITS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88577"/>
            <a:ext cx="1385563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Nunito Bold"/>
              </a:rPr>
              <a:t>What your chosen sponsorship package gets you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5453671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8700" y="6407210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28700" y="7360748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028700" y="8314287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5724708"/>
            <a:ext cx="560310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CONFERENCE ATTENDEES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466467"/>
            <a:ext cx="56031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ONE 6FT TABLE FOR COMPANY INFORMATION AND DISPLAY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624792"/>
            <a:ext cx="560310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RECOGNITION AT THE CONFERENCE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293552"/>
            <a:ext cx="5603102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PLAN OPTIONS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5746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BRONZE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$2000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215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SILVER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$2500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8684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GOLD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$3000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373543"/>
            <a:ext cx="56031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PROMOTION OF BUSINESS IN CONFERENCE GIVEAWAYS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028700" y="9267825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885228" y="8628813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818954" y="6743644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5885228" y="7697182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470153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PLATINUM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$3500</a:t>
            </a:r>
          </a:p>
        </p:txBody>
      </p:sp>
      <p:sp>
        <p:nvSpPr>
          <p:cNvPr id="22" name="Freeform 22"/>
          <p:cNvSpPr/>
          <p:nvPr/>
        </p:nvSpPr>
        <p:spPr>
          <a:xfrm>
            <a:off x="12903719" y="6743644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903719" y="8606906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9835066" y="8650721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6420345" y="5653581"/>
            <a:ext cx="1222383" cy="53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298">
                <a:solidFill>
                  <a:srgbClr val="5644C8"/>
                </a:solidFill>
                <a:latin typeface="Public Sans Bold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35746" y="5653581"/>
            <a:ext cx="1222383" cy="53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298">
                <a:solidFill>
                  <a:srgbClr val="5644C8"/>
                </a:solidFill>
                <a:latin typeface="Public Sans Bold"/>
              </a:rPr>
              <a:t>2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04400" y="5653581"/>
            <a:ext cx="1222383" cy="53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298">
                <a:solidFill>
                  <a:srgbClr val="5644C8"/>
                </a:solidFill>
                <a:latin typeface="Public Sans Bold"/>
              </a:rPr>
              <a:t>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464416" y="5653581"/>
            <a:ext cx="1222383" cy="53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8"/>
              </a:lnSpc>
            </a:pPr>
            <a:r>
              <a:rPr lang="en-US" sz="3298">
                <a:solidFill>
                  <a:srgbClr val="5644C8"/>
                </a:solidFill>
                <a:latin typeface="Public Sans Bold"/>
              </a:rPr>
              <a:t>4</a:t>
            </a:r>
          </a:p>
        </p:txBody>
      </p:sp>
      <p:sp>
        <p:nvSpPr>
          <p:cNvPr id="29" name="Freeform 29"/>
          <p:cNvSpPr/>
          <p:nvPr/>
        </p:nvSpPr>
        <p:spPr>
          <a:xfrm>
            <a:off x="9834355" y="6744765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15863735" y="6744765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6818954" y="7674715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0"/>
                </a:lnTo>
                <a:lnTo>
                  <a:pt x="0" y="33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6818954" y="8650721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834355" y="7697182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2903719" y="7697182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2819" y="0"/>
            <a:ext cx="18719777" cy="3821238"/>
          </a:xfrm>
          <a:custGeom>
            <a:avLst/>
            <a:gdLst/>
            <a:ahLst/>
            <a:cxnLst/>
            <a:rect l="l" t="t" r="r" b="b"/>
            <a:pathLst>
              <a:path w="18719777" h="3821238">
                <a:moveTo>
                  <a:pt x="0" y="0"/>
                </a:moveTo>
                <a:lnTo>
                  <a:pt x="18719777" y="0"/>
                </a:lnTo>
                <a:lnTo>
                  <a:pt x="18719777" y="3821238"/>
                </a:lnTo>
                <a:lnTo>
                  <a:pt x="0" y="3821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40" b="-1764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78691"/>
            <a:ext cx="13855636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Public Sans Bold"/>
              </a:rPr>
              <a:t>CONFERENCE SPONSORSHIP PACKAGES AND BENEFITS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88577"/>
            <a:ext cx="1385563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Nunito Bold"/>
              </a:rPr>
              <a:t>What your chosen sponsorship package gets you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5453671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8700" y="6407210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028700" y="7360748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>
            <a:off x="1028700" y="8314287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8700" y="5724708"/>
            <a:ext cx="560310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>
                <a:solidFill>
                  <a:srgbClr val="191919"/>
                </a:solidFill>
                <a:latin typeface="Nunito"/>
              </a:rPr>
              <a:t>LOGO ON EVENT WEBPAGE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671254"/>
            <a:ext cx="560310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LOGO ON EVENT EMAILS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7435880"/>
            <a:ext cx="5603102" cy="4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SPONSOR AN ACTIVITY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293552"/>
            <a:ext cx="5603102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PLAN OPTIONS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5746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BRONZE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$2000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67215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SILVER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$2500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8684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GOLD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$3000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8373543"/>
            <a:ext cx="56031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PROMOTION ON HHRAM SOCIAL MEDIA</a:t>
            </a:r>
          </a:p>
        </p:txBody>
      </p:sp>
      <p:sp>
        <p:nvSpPr>
          <p:cNvPr id="17" name="AutoShape 17"/>
          <p:cNvSpPr/>
          <p:nvPr/>
        </p:nvSpPr>
        <p:spPr>
          <a:xfrm>
            <a:off x="1028700" y="9267825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885228" y="8628813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833644" y="5774630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1470153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PLATINUM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$3500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903719" y="6743644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903719" y="8606906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833644" y="6721176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903719" y="5748229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883806" y="5786329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5863735" y="6743644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9255622" y="7494098"/>
            <a:ext cx="1581209" cy="697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8"/>
              </a:lnSpc>
            </a:pPr>
            <a:r>
              <a:rPr lang="en-US" sz="2098">
                <a:solidFill>
                  <a:srgbClr val="5644C8"/>
                </a:solidFill>
                <a:latin typeface="Public Sans Bold"/>
              </a:rPr>
              <a:t>ACTIVITY OR BREAK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270313" y="7447620"/>
            <a:ext cx="1771176" cy="77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598">
                <a:solidFill>
                  <a:srgbClr val="5644C8"/>
                </a:solidFill>
                <a:latin typeface="Public Sans Bold"/>
              </a:rPr>
              <a:t>ACTIVITY, BREAK, DINNER, OR SOCIAL HOUR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772437"/>
            <a:ext cx="5603102" cy="50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80"/>
              </a:lnSpc>
            </a:pPr>
            <a:r>
              <a:rPr lang="en-US" sz="1600">
                <a:solidFill>
                  <a:srgbClr val="191919"/>
                </a:solidFill>
                <a:latin typeface="Nunito"/>
              </a:rPr>
              <a:t>This is on a 1st come 1st served basis, with higher sponsor levels getting priority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190019" y="7467111"/>
            <a:ext cx="1771176" cy="770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598">
                <a:solidFill>
                  <a:srgbClr val="5644C8"/>
                </a:solidFill>
                <a:latin typeface="Public Sans Bold"/>
              </a:rPr>
              <a:t>ACTIVITY, BREAK, DINNER, OR SOCIAL HOUR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42819" y="0"/>
            <a:ext cx="18719777" cy="3821238"/>
          </a:xfrm>
          <a:custGeom>
            <a:avLst/>
            <a:gdLst/>
            <a:ahLst/>
            <a:cxnLst/>
            <a:rect l="l" t="t" r="r" b="b"/>
            <a:pathLst>
              <a:path w="18719777" h="3821238">
                <a:moveTo>
                  <a:pt x="0" y="0"/>
                </a:moveTo>
                <a:lnTo>
                  <a:pt x="18719777" y="0"/>
                </a:lnTo>
                <a:lnTo>
                  <a:pt x="18719777" y="3821238"/>
                </a:lnTo>
                <a:lnTo>
                  <a:pt x="0" y="38212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440" b="-1764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578691"/>
            <a:ext cx="13855636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Public Sans Bold"/>
              </a:rPr>
              <a:t>CONFERENCE SPONSORSHIP PACKAGES AND BENEFITS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2588577"/>
            <a:ext cx="13855636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Nunito Bold"/>
              </a:rPr>
              <a:t>What your chosen sponsorship package gets you</a:t>
            </a:r>
          </a:p>
        </p:txBody>
      </p:sp>
      <p:sp>
        <p:nvSpPr>
          <p:cNvPr id="5" name="AutoShape 5"/>
          <p:cNvSpPr/>
          <p:nvPr/>
        </p:nvSpPr>
        <p:spPr>
          <a:xfrm>
            <a:off x="1028700" y="5453671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1028700" y="6407210"/>
            <a:ext cx="16230600" cy="0"/>
          </a:xfrm>
          <a:prstGeom prst="line">
            <a:avLst/>
          </a:prstGeom>
          <a:ln w="9525" cap="flat">
            <a:solidFill>
              <a:srgbClr val="19191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5486460"/>
            <a:ext cx="56031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50"/>
              </a:lnSpc>
            </a:pPr>
            <a:r>
              <a:rPr lang="en-US" sz="2500">
                <a:solidFill>
                  <a:srgbClr val="191919"/>
                </a:solidFill>
                <a:latin typeface="Nunito"/>
              </a:rPr>
              <a:t>ACCESS TO CONFERENCE ATTENDEE LIST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293552"/>
            <a:ext cx="5603102" cy="39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PLAN OPTIONS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5746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BRONZE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$2000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7215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SILVER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$2500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8684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GOLD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$3000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01535" y="4098290"/>
            <a:ext cx="2748144" cy="788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PLATINUM</a:t>
            </a:r>
          </a:p>
          <a:p>
            <a:pPr algn="ctr">
              <a:lnSpc>
                <a:spcPts val="3120"/>
              </a:lnSpc>
            </a:pPr>
            <a:r>
              <a:rPr lang="en-US" sz="2400">
                <a:solidFill>
                  <a:srgbClr val="191919"/>
                </a:solidFill>
                <a:latin typeface="Public Sans Bold"/>
              </a:rPr>
              <a:t>$3500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903719" y="6910649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2903719" y="5748229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5883806" y="5786329"/>
            <a:ext cx="425166" cy="335131"/>
          </a:xfrm>
          <a:custGeom>
            <a:avLst/>
            <a:gdLst/>
            <a:ahLst/>
            <a:cxnLst/>
            <a:rect l="l" t="t" r="r" b="b"/>
            <a:pathLst>
              <a:path w="425166" h="335131">
                <a:moveTo>
                  <a:pt x="0" y="0"/>
                </a:moveTo>
                <a:lnTo>
                  <a:pt x="425166" y="0"/>
                </a:lnTo>
                <a:lnTo>
                  <a:pt x="425166" y="335131"/>
                </a:lnTo>
                <a:lnTo>
                  <a:pt x="0" y="335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863735" y="6910649"/>
            <a:ext cx="423744" cy="334010"/>
          </a:xfrm>
          <a:custGeom>
            <a:avLst/>
            <a:gdLst/>
            <a:ahLst/>
            <a:cxnLst/>
            <a:rect l="l" t="t" r="r" b="b"/>
            <a:pathLst>
              <a:path w="423744" h="334010">
                <a:moveTo>
                  <a:pt x="0" y="0"/>
                </a:moveTo>
                <a:lnTo>
                  <a:pt x="423744" y="0"/>
                </a:lnTo>
                <a:lnTo>
                  <a:pt x="423744" y="334010"/>
                </a:lnTo>
                <a:lnTo>
                  <a:pt x="0" y="3340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1028700" y="6473885"/>
            <a:ext cx="5603102" cy="81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49"/>
              </a:lnSpc>
            </a:pPr>
            <a:r>
              <a:rPr lang="en-US" sz="2499" dirty="0">
                <a:solidFill>
                  <a:srgbClr val="191919"/>
                </a:solidFill>
                <a:latin typeface="Nunito"/>
              </a:rPr>
              <a:t>LOGO IN THE HHRAM CONFERENCE PROGAM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27456" y="6953627"/>
            <a:ext cx="5603102" cy="28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0"/>
              </a:lnSpc>
            </a:pPr>
            <a:r>
              <a:rPr lang="en-US" sz="1800">
                <a:solidFill>
                  <a:srgbClr val="191919"/>
                </a:solidFill>
                <a:latin typeface="Nunito"/>
              </a:rPr>
              <a:t>(MAILED TO OVER 500 HHRAM CONTACTS)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7708960"/>
            <a:ext cx="16230600" cy="1916602"/>
            <a:chOff x="0" y="0"/>
            <a:chExt cx="21640800" cy="2555469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21640800" cy="0"/>
            </a:xfrm>
            <a:prstGeom prst="line">
              <a:avLst/>
            </a:prstGeom>
            <a:ln w="12700" cap="flat">
              <a:solidFill>
                <a:srgbClr val="19191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1271385"/>
              <a:ext cx="21640800" cy="0"/>
            </a:xfrm>
            <a:prstGeom prst="line">
              <a:avLst/>
            </a:prstGeom>
            <a:ln w="12700" cap="flat">
              <a:solidFill>
                <a:srgbClr val="19191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91343"/>
              <a:ext cx="7470803" cy="1078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>
                  <a:solidFill>
                    <a:srgbClr val="191919"/>
                  </a:solidFill>
                  <a:latin typeface="Nunito"/>
                </a:rPr>
                <a:t>OPPORTUNITY TO INTRODUCE A SPEAKER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359918"/>
              <a:ext cx="7470803" cy="1078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250"/>
                </a:lnSpc>
              </a:pPr>
              <a:r>
                <a:rPr lang="en-US" sz="2500">
                  <a:solidFill>
                    <a:srgbClr val="191919"/>
                  </a:solidFill>
                  <a:latin typeface="Nunito"/>
                </a:rPr>
                <a:t>FULL PAGE ADVERTISEMENT IN CONFERENCE PROGRAM </a:t>
              </a:r>
            </a:p>
          </p:txBody>
        </p:sp>
        <p:sp>
          <p:nvSpPr>
            <p:cNvPr id="24" name="AutoShape 24"/>
            <p:cNvSpPr/>
            <p:nvPr/>
          </p:nvSpPr>
          <p:spPr>
            <a:xfrm>
              <a:off x="0" y="2542769"/>
              <a:ext cx="21640800" cy="0"/>
            </a:xfrm>
            <a:prstGeom prst="line">
              <a:avLst/>
            </a:prstGeom>
            <a:ln w="12700" cap="flat">
              <a:solidFill>
                <a:srgbClr val="191919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9808704" y="1690753"/>
              <a:ext cx="564992" cy="445347"/>
            </a:xfrm>
            <a:custGeom>
              <a:avLst/>
              <a:gdLst/>
              <a:ahLst/>
              <a:cxnLst/>
              <a:rect l="l" t="t" r="r" b="b"/>
              <a:pathLst>
                <a:path w="564992" h="445347">
                  <a:moveTo>
                    <a:pt x="0" y="0"/>
                  </a:moveTo>
                  <a:lnTo>
                    <a:pt x="564992" y="0"/>
                  </a:lnTo>
                  <a:lnTo>
                    <a:pt x="564992" y="445347"/>
                  </a:lnTo>
                  <a:lnTo>
                    <a:pt x="0" y="44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998341" y="739775"/>
              <a:ext cx="7470803" cy="3253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080"/>
                </a:lnSpc>
              </a:pPr>
              <a:r>
                <a:rPr lang="en-US" sz="1600">
                  <a:solidFill>
                    <a:srgbClr val="191919"/>
                  </a:solidFill>
                  <a:latin typeface="Nunito"/>
                </a:rPr>
                <a:t>(Script provided by HHRAM) </a:t>
              </a:r>
            </a:p>
          </p:txBody>
        </p:sp>
        <p:sp>
          <p:nvSpPr>
            <p:cNvPr id="27" name="Freeform 27"/>
            <p:cNvSpPr/>
            <p:nvPr/>
          </p:nvSpPr>
          <p:spPr>
            <a:xfrm>
              <a:off x="19808704" y="526627"/>
              <a:ext cx="564992" cy="445347"/>
            </a:xfrm>
            <a:custGeom>
              <a:avLst/>
              <a:gdLst/>
              <a:ahLst/>
              <a:cxnLst/>
              <a:rect l="l" t="t" r="r" b="b"/>
              <a:pathLst>
                <a:path w="564992" h="445347">
                  <a:moveTo>
                    <a:pt x="0" y="0"/>
                  </a:moveTo>
                  <a:lnTo>
                    <a:pt x="564992" y="0"/>
                  </a:lnTo>
                  <a:lnTo>
                    <a:pt x="564992" y="445346"/>
                  </a:lnTo>
                  <a:lnTo>
                    <a:pt x="0" y="4453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5184724" y="1998460"/>
              <a:ext cx="7470803" cy="37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191919"/>
                  </a:solidFill>
                  <a:latin typeface="Nunito"/>
                </a:rPr>
                <a:t>(MAILED TO OVER 500 HHRAM CONTACTS)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8700" y="7353677"/>
            <a:ext cx="5603102" cy="290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0"/>
              </a:lnSpc>
            </a:pPr>
            <a:r>
              <a:rPr lang="en-US" sz="1800" dirty="0">
                <a:solidFill>
                  <a:srgbClr val="191919"/>
                </a:solidFill>
                <a:highlight>
                  <a:srgbClr val="FFFF00"/>
                </a:highlight>
                <a:latin typeface="Nunito"/>
              </a:rPr>
              <a:t>Must be registered by Feb 29th 2024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68020" y="0"/>
            <a:ext cx="7619980" cy="10287000"/>
          </a:xfrm>
          <a:prstGeom prst="rect">
            <a:avLst/>
          </a:prstGeom>
          <a:solidFill>
            <a:srgbClr val="F6F6F6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1736528" y="1028700"/>
            <a:ext cx="5522772" cy="8229600"/>
            <a:chOff x="0" y="0"/>
            <a:chExt cx="3663950" cy="5459730"/>
          </a:xfrm>
        </p:grpSpPr>
        <p:sp>
          <p:nvSpPr>
            <p:cNvPr id="4" name="Freeform 4"/>
            <p:cNvSpPr/>
            <p:nvPr/>
          </p:nvSpPr>
          <p:spPr>
            <a:xfrm>
              <a:off x="31750" y="31750"/>
              <a:ext cx="3600450" cy="5396230"/>
            </a:xfrm>
            <a:custGeom>
              <a:avLst/>
              <a:gdLst/>
              <a:ahLst/>
              <a:cxnLst/>
              <a:rect l="l" t="t" r="r" b="b"/>
              <a:pathLst>
                <a:path w="3600450" h="5396230">
                  <a:moveTo>
                    <a:pt x="3600450" y="5036820"/>
                  </a:moveTo>
                  <a:cubicBezTo>
                    <a:pt x="3600450" y="5236210"/>
                    <a:pt x="3439160" y="5396230"/>
                    <a:pt x="3241040" y="5396230"/>
                  </a:cubicBezTo>
                  <a:lnTo>
                    <a:pt x="359410" y="5396230"/>
                  </a:lnTo>
                  <a:cubicBezTo>
                    <a:pt x="160020" y="5396230"/>
                    <a:pt x="0" y="5234940"/>
                    <a:pt x="0" y="503682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5036820"/>
                  </a:lnTo>
                  <a:close/>
                </a:path>
              </a:pathLst>
            </a:custGeom>
            <a:blipFill>
              <a:blip r:embed="rId2"/>
              <a:stretch>
                <a:fillRect l="-16401" t="-63092" r="-46761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3663950" cy="5459730"/>
            </a:xfrm>
            <a:custGeom>
              <a:avLst/>
              <a:gdLst/>
              <a:ahLst/>
              <a:cxnLst/>
              <a:rect l="l" t="t" r="r" b="b"/>
              <a:pathLst>
                <a:path w="3663950" h="5459730">
                  <a:moveTo>
                    <a:pt x="3271520" y="5459730"/>
                  </a:moveTo>
                  <a:lnTo>
                    <a:pt x="391160" y="5459730"/>
                  </a:lnTo>
                  <a:cubicBezTo>
                    <a:pt x="175260" y="5459730"/>
                    <a:pt x="0" y="5284470"/>
                    <a:pt x="0" y="5068570"/>
                  </a:cubicBezTo>
                  <a:lnTo>
                    <a:pt x="0" y="39116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5067300"/>
                  </a:lnTo>
                  <a:cubicBezTo>
                    <a:pt x="3663950" y="5284470"/>
                    <a:pt x="3487420" y="5459730"/>
                    <a:pt x="3271520" y="545973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5067300"/>
                  </a:lnTo>
                  <a:cubicBezTo>
                    <a:pt x="63500" y="5248910"/>
                    <a:pt x="210820" y="5394960"/>
                    <a:pt x="391160" y="5394960"/>
                  </a:cubicBezTo>
                  <a:lnTo>
                    <a:pt x="3271520" y="5394960"/>
                  </a:lnTo>
                  <a:cubicBezTo>
                    <a:pt x="3453130" y="5394960"/>
                    <a:pt x="3599180" y="5247640"/>
                    <a:pt x="3599180" y="506730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009650"/>
            <a:ext cx="8115300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24187D"/>
                </a:solidFill>
                <a:latin typeface="Public Sans Bold"/>
              </a:rPr>
              <a:t>HOW OUR SPONSORS BENEFIT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028700" y="6787836"/>
            <a:ext cx="3889662" cy="1689414"/>
            <a:chOff x="0" y="0"/>
            <a:chExt cx="5186216" cy="2252552"/>
          </a:xfrm>
        </p:grpSpPr>
        <p:sp>
          <p:nvSpPr>
            <p:cNvPr id="8" name="TextBox 8"/>
            <p:cNvSpPr txBox="1"/>
            <p:nvPr/>
          </p:nvSpPr>
          <p:spPr>
            <a:xfrm>
              <a:off x="0" y="-38100"/>
              <a:ext cx="5186216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>
                  <a:solidFill>
                    <a:srgbClr val="191919"/>
                  </a:solidFill>
                  <a:latin typeface="Public Sans Bold"/>
                </a:rPr>
                <a:t>Quality Networking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698707"/>
              <a:ext cx="5186216" cy="1553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191919"/>
                  </a:solidFill>
                  <a:latin typeface="Nunito"/>
                </a:rPr>
                <a:t>Our conferences create a prime environment for targeted networking, enabling you to connect with key decision-makers.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817689" y="3922976"/>
            <a:ext cx="3889662" cy="1729015"/>
            <a:chOff x="0" y="0"/>
            <a:chExt cx="5186216" cy="2305353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38100"/>
              <a:ext cx="5186216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>
                  <a:solidFill>
                    <a:srgbClr val="191919"/>
                  </a:solidFill>
                  <a:latin typeface="Public Sans Bold"/>
                </a:rPr>
                <a:t>Hightened Visibility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51508"/>
              <a:ext cx="5186216" cy="15538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191919"/>
                  </a:solidFill>
                  <a:latin typeface="Nunito"/>
                </a:rPr>
                <a:t>Your brand will receive heightened visibility through HHRAM social media and our mailing list of over 500 contacts.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3922976"/>
            <a:ext cx="4057650" cy="2319565"/>
            <a:chOff x="0" y="0"/>
            <a:chExt cx="5410200" cy="309275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38100"/>
              <a:ext cx="5410200" cy="518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2400">
                  <a:solidFill>
                    <a:srgbClr val="191919"/>
                  </a:solidFill>
                  <a:latin typeface="Public Sans Bold"/>
                </a:rPr>
                <a:t>Focused Engagement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51508"/>
              <a:ext cx="5410200" cy="23412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en-US" sz="1800">
                  <a:solidFill>
                    <a:srgbClr val="191919"/>
                  </a:solidFill>
                  <a:latin typeface="Nunito"/>
                </a:rPr>
                <a:t>No matter what level sponsor you are, we ensure that you get plenty of facetime with HHRAM attendees. All  conference breaks are directed toward maximizing your exposure and fostering meaningful connections.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55036815ABEA49BA31993FAF0D9FAF" ma:contentTypeVersion="18" ma:contentTypeDescription="Create a new document." ma:contentTypeScope="" ma:versionID="902e4bccd3c80e9d2b513489bf390daa">
  <xsd:schema xmlns:xsd="http://www.w3.org/2001/XMLSchema" xmlns:xs="http://www.w3.org/2001/XMLSchema" xmlns:p="http://schemas.microsoft.com/office/2006/metadata/properties" xmlns:ns2="5f03459f-1f8a-48d4-822a-c0c4fef43797" xmlns:ns3="dd416aab-a621-4b9b-992a-95b461e7935e" targetNamespace="http://schemas.microsoft.com/office/2006/metadata/properties" ma:root="true" ma:fieldsID="60479791d2237541e2f523bd6afce33c" ns2:_="" ns3:_="">
    <xsd:import namespace="5f03459f-1f8a-48d4-822a-c0c4fef43797"/>
    <xsd:import namespace="dd416aab-a621-4b9b-992a-95b461e793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3459f-1f8a-48d4-822a-c0c4fef4379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96b6652-b4f1-4c64-9e3a-e65f94c3d0e4}" ma:internalName="TaxCatchAll" ma:showField="CatchAllData" ma:web="5f03459f-1f8a-48d4-822a-c0c4fef437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16aab-a621-4b9b-992a-95b461e79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3662475-9800-4e69-ba1e-c8a798918b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416aab-a621-4b9b-992a-95b461e7935e">
      <Terms xmlns="http://schemas.microsoft.com/office/infopath/2007/PartnerControls"/>
    </lcf76f155ced4ddcb4097134ff3c332f>
    <TaxCatchAll xmlns="5f03459f-1f8a-48d4-822a-c0c4fef43797" xsi:nil="true"/>
  </documentManagement>
</p:properties>
</file>

<file path=customXml/itemProps1.xml><?xml version="1.0" encoding="utf-8"?>
<ds:datastoreItem xmlns:ds="http://schemas.openxmlformats.org/officeDocument/2006/customXml" ds:itemID="{871F4F9C-DED8-4B93-9C72-14619394D3F3}"/>
</file>

<file path=customXml/itemProps2.xml><?xml version="1.0" encoding="utf-8"?>
<ds:datastoreItem xmlns:ds="http://schemas.openxmlformats.org/officeDocument/2006/customXml" ds:itemID="{62F250A6-B80C-4EF1-8AAB-C46AA47ACBFA}"/>
</file>

<file path=customXml/itemProps3.xml><?xml version="1.0" encoding="utf-8"?>
<ds:datastoreItem xmlns:ds="http://schemas.openxmlformats.org/officeDocument/2006/customXml" ds:itemID="{13B30F82-F8D1-490F-9FC6-4EF5D8A13923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452</Words>
  <Application>Microsoft Office PowerPoint</Application>
  <PresentationFormat>Custom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Nunito Bold</vt:lpstr>
      <vt:lpstr>Calibri</vt:lpstr>
      <vt:lpstr>Nunito</vt:lpstr>
      <vt:lpstr>Public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HHRAM - 2024 Sponsorship Information (Business Partners)</dc:title>
  <dc:creator>Claira Stollfus</dc:creator>
  <cp:lastModifiedBy>Claira Stollfus</cp:lastModifiedBy>
  <cp:revision>1</cp:revision>
  <dcterms:created xsi:type="dcterms:W3CDTF">2006-08-16T00:00:00Z</dcterms:created>
  <dcterms:modified xsi:type="dcterms:W3CDTF">2024-01-29T17:29:09Z</dcterms:modified>
  <dc:identifier>DAF7AaF3zUg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0x010100A855036815ABEA49BA31993FAF0D9FAF</vt:lpwstr>
  </property>
</Properties>
</file>